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93" d="100"/>
          <a:sy n="93"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6C331DC-9A8E-4E50-ADAA-9E59CC7605A0}" type="datetimeFigureOut">
              <a:rPr lang="en-US" smtClean="0"/>
              <a:t>12/10/2015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524E552-5579-4BE3-8315-68C30D0E01A9}" type="slidenum">
              <a:rPr lang="en-US" smtClean="0"/>
              <a:t>‹#›</a:t>
            </a:fld>
            <a:endParaRPr lang="en-US"/>
          </a:p>
        </p:txBody>
      </p:sp>
    </p:spTree>
    <p:extLst>
      <p:ext uri="{BB962C8B-B14F-4D97-AF65-F5344CB8AC3E}">
        <p14:creationId xmlns:p14="http://schemas.microsoft.com/office/powerpoint/2010/main" val="82556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C331DC-9A8E-4E50-ADAA-9E59CC7605A0}" type="datetimeFigureOut">
              <a:rPr lang="en-US" smtClean="0"/>
              <a:t>12/10/2015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4E552-5579-4BE3-8315-68C30D0E01A9}" type="slidenum">
              <a:rPr lang="en-US" smtClean="0"/>
              <a:t>‹#›</a:t>
            </a:fld>
            <a:endParaRPr lang="en-US"/>
          </a:p>
        </p:txBody>
      </p:sp>
    </p:spTree>
    <p:extLst>
      <p:ext uri="{BB962C8B-B14F-4D97-AF65-F5344CB8AC3E}">
        <p14:creationId xmlns:p14="http://schemas.microsoft.com/office/powerpoint/2010/main" val="370813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C331DC-9A8E-4E50-ADAA-9E59CC7605A0}" type="datetimeFigureOut">
              <a:rPr lang="en-US" smtClean="0"/>
              <a:t>12/10/2015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4E552-5579-4BE3-8315-68C30D0E01A9}" type="slidenum">
              <a:rPr lang="en-US" smtClean="0"/>
              <a:t>‹#›</a:t>
            </a:fld>
            <a:endParaRPr lang="en-US"/>
          </a:p>
        </p:txBody>
      </p:sp>
    </p:spTree>
    <p:extLst>
      <p:ext uri="{BB962C8B-B14F-4D97-AF65-F5344CB8AC3E}">
        <p14:creationId xmlns:p14="http://schemas.microsoft.com/office/powerpoint/2010/main" val="120518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C331DC-9A8E-4E50-ADAA-9E59CC7605A0}" type="datetimeFigureOut">
              <a:rPr lang="en-US" smtClean="0"/>
              <a:t>12/10/2015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4E552-5579-4BE3-8315-68C30D0E01A9}" type="slidenum">
              <a:rPr lang="en-US" smtClean="0"/>
              <a:t>‹#›</a:t>
            </a:fld>
            <a:endParaRPr lang="en-US"/>
          </a:p>
        </p:txBody>
      </p:sp>
    </p:spTree>
    <p:extLst>
      <p:ext uri="{BB962C8B-B14F-4D97-AF65-F5344CB8AC3E}">
        <p14:creationId xmlns:p14="http://schemas.microsoft.com/office/powerpoint/2010/main" val="107296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66C331DC-9A8E-4E50-ADAA-9E59CC7605A0}" type="datetimeFigureOut">
              <a:rPr lang="en-US" smtClean="0"/>
              <a:t>12/10/2015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524E552-5579-4BE3-8315-68C30D0E01A9}" type="slidenum">
              <a:rPr lang="en-US" smtClean="0"/>
              <a:t>‹#›</a:t>
            </a:fld>
            <a:endParaRPr lang="en-US"/>
          </a:p>
        </p:txBody>
      </p:sp>
    </p:spTree>
    <p:extLst>
      <p:ext uri="{BB962C8B-B14F-4D97-AF65-F5344CB8AC3E}">
        <p14:creationId xmlns:p14="http://schemas.microsoft.com/office/powerpoint/2010/main" val="390636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6C331DC-9A8E-4E50-ADAA-9E59CC7605A0}" type="datetimeFigureOut">
              <a:rPr lang="en-US" smtClean="0"/>
              <a:t>12/10/2015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4E552-5579-4BE3-8315-68C30D0E01A9}" type="slidenum">
              <a:rPr lang="en-US" smtClean="0"/>
              <a:t>‹#›</a:t>
            </a:fld>
            <a:endParaRPr lang="en-US"/>
          </a:p>
        </p:txBody>
      </p:sp>
    </p:spTree>
    <p:extLst>
      <p:ext uri="{BB962C8B-B14F-4D97-AF65-F5344CB8AC3E}">
        <p14:creationId xmlns:p14="http://schemas.microsoft.com/office/powerpoint/2010/main" val="1464727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C331DC-9A8E-4E50-ADAA-9E59CC7605A0}" type="datetimeFigureOut">
              <a:rPr lang="en-US" smtClean="0"/>
              <a:t>12/10/2015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24E552-5579-4BE3-8315-68C30D0E01A9}" type="slidenum">
              <a:rPr lang="en-US" smtClean="0"/>
              <a:t>‹#›</a:t>
            </a:fld>
            <a:endParaRPr lang="en-US"/>
          </a:p>
        </p:txBody>
      </p:sp>
    </p:spTree>
    <p:extLst>
      <p:ext uri="{BB962C8B-B14F-4D97-AF65-F5344CB8AC3E}">
        <p14:creationId xmlns:p14="http://schemas.microsoft.com/office/powerpoint/2010/main" val="127309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331DC-9A8E-4E50-ADAA-9E59CC7605A0}" type="datetimeFigureOut">
              <a:rPr lang="en-US" smtClean="0"/>
              <a:t>12/10/2015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24E552-5579-4BE3-8315-68C30D0E01A9}" type="slidenum">
              <a:rPr lang="en-US" smtClean="0"/>
              <a:t>‹#›</a:t>
            </a:fld>
            <a:endParaRPr lang="en-US"/>
          </a:p>
        </p:txBody>
      </p:sp>
    </p:spTree>
    <p:extLst>
      <p:ext uri="{BB962C8B-B14F-4D97-AF65-F5344CB8AC3E}">
        <p14:creationId xmlns:p14="http://schemas.microsoft.com/office/powerpoint/2010/main" val="1662987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331DC-9A8E-4E50-ADAA-9E59CC7605A0}" type="datetimeFigureOut">
              <a:rPr lang="en-US" smtClean="0"/>
              <a:t>12/10/2015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24E552-5579-4BE3-8315-68C30D0E01A9}" type="slidenum">
              <a:rPr lang="en-US" smtClean="0"/>
              <a:t>‹#›</a:t>
            </a:fld>
            <a:endParaRPr lang="en-US"/>
          </a:p>
        </p:txBody>
      </p:sp>
    </p:spTree>
    <p:extLst>
      <p:ext uri="{BB962C8B-B14F-4D97-AF65-F5344CB8AC3E}">
        <p14:creationId xmlns:p14="http://schemas.microsoft.com/office/powerpoint/2010/main" val="211007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C331DC-9A8E-4E50-ADAA-9E59CC7605A0}" type="datetimeFigureOut">
              <a:rPr lang="en-US" smtClean="0"/>
              <a:t>12/10/2015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524E552-5579-4BE3-8315-68C30D0E01A9}" type="slidenum">
              <a:rPr lang="en-US" smtClean="0"/>
              <a:t>‹#›</a:t>
            </a:fld>
            <a:endParaRPr lang="en-US"/>
          </a:p>
        </p:txBody>
      </p:sp>
    </p:spTree>
    <p:extLst>
      <p:ext uri="{BB962C8B-B14F-4D97-AF65-F5344CB8AC3E}">
        <p14:creationId xmlns:p14="http://schemas.microsoft.com/office/powerpoint/2010/main" val="3506286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C331DC-9A8E-4E50-ADAA-9E59CC7605A0}" type="datetimeFigureOut">
              <a:rPr lang="en-US" smtClean="0"/>
              <a:t>12/10/2015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524E552-5579-4BE3-8315-68C30D0E01A9}" type="slidenum">
              <a:rPr lang="en-US" smtClean="0"/>
              <a:t>‹#›</a:t>
            </a:fld>
            <a:endParaRPr lang="en-US"/>
          </a:p>
        </p:txBody>
      </p:sp>
    </p:spTree>
    <p:extLst>
      <p:ext uri="{BB962C8B-B14F-4D97-AF65-F5344CB8AC3E}">
        <p14:creationId xmlns:p14="http://schemas.microsoft.com/office/powerpoint/2010/main" val="129489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6C331DC-9A8E-4E50-ADAA-9E59CC7605A0}" type="datetimeFigureOut">
              <a:rPr lang="en-US" smtClean="0"/>
              <a:t>12/10/2015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524E552-5579-4BE3-8315-68C30D0E01A9}" type="slidenum">
              <a:rPr lang="en-US" smtClean="0"/>
              <a:t>‹#›</a:t>
            </a:fld>
            <a:endParaRPr lang="en-US"/>
          </a:p>
        </p:txBody>
      </p:sp>
    </p:spTree>
    <p:extLst>
      <p:ext uri="{BB962C8B-B14F-4D97-AF65-F5344CB8AC3E}">
        <p14:creationId xmlns:p14="http://schemas.microsoft.com/office/powerpoint/2010/main" val="226053885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Keys Kitchen Remodel</a:t>
            </a:r>
            <a:endParaRPr lang="en-US" dirty="0"/>
          </a:p>
        </p:txBody>
      </p:sp>
      <p:sp>
        <p:nvSpPr>
          <p:cNvPr id="3" name="Subtitle 2"/>
          <p:cNvSpPr>
            <a:spLocks noGrp="1"/>
          </p:cNvSpPr>
          <p:nvPr>
            <p:ph type="subTitle" idx="1"/>
          </p:nvPr>
        </p:nvSpPr>
        <p:spPr/>
        <p:txBody>
          <a:bodyPr/>
          <a:lstStyle/>
          <a:p>
            <a:r>
              <a:rPr lang="en-US" dirty="0" smtClean="0"/>
              <a:t>John Decker</a:t>
            </a:r>
          </a:p>
          <a:p>
            <a:r>
              <a:rPr lang="en-US" dirty="0" smtClean="0"/>
              <a:t>September – November 2015</a:t>
            </a:r>
            <a:endParaRPr lang="en-US" dirty="0"/>
          </a:p>
        </p:txBody>
      </p:sp>
    </p:spTree>
    <p:extLst>
      <p:ext uri="{BB962C8B-B14F-4D97-AF65-F5344CB8AC3E}">
        <p14:creationId xmlns:p14="http://schemas.microsoft.com/office/powerpoint/2010/main" val="2478213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Stacked Cabinets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lstStyle/>
          <a:p>
            <a:r>
              <a:rPr lang="en-US" dirty="0" smtClean="0"/>
              <a:t>Extra care was taken not to mar the painted cabinets in any way.</a:t>
            </a:r>
            <a:endParaRPr lang="en-US" dirty="0"/>
          </a:p>
        </p:txBody>
      </p:sp>
    </p:spTree>
    <p:extLst>
      <p:ext uri="{BB962C8B-B14F-4D97-AF65-F5344CB8AC3E}">
        <p14:creationId xmlns:p14="http://schemas.microsoft.com/office/powerpoint/2010/main" val="853258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Workshop</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lstStyle/>
          <a:p>
            <a:r>
              <a:rPr lang="en-US" dirty="0" smtClean="0"/>
              <a:t>Notice the neat organization, typical of John.</a:t>
            </a:r>
            <a:endParaRPr lang="en-US" dirty="0"/>
          </a:p>
        </p:txBody>
      </p:sp>
    </p:spTree>
    <p:extLst>
      <p:ext uri="{BB962C8B-B14F-4D97-AF65-F5344CB8AC3E}">
        <p14:creationId xmlns:p14="http://schemas.microsoft.com/office/powerpoint/2010/main" val="3665272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Removal of Tiles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lstStyle/>
          <a:p>
            <a:r>
              <a:rPr lang="en-US" dirty="0" smtClean="0"/>
              <a:t>No easy task, and likely the dustiest part of the job.  Look carefully, though, and you will see that every opening is covered with plastic.</a:t>
            </a:r>
            <a:endParaRPr lang="en-US" dirty="0"/>
          </a:p>
        </p:txBody>
      </p:sp>
    </p:spTree>
    <p:extLst>
      <p:ext uri="{BB962C8B-B14F-4D97-AF65-F5344CB8AC3E}">
        <p14:creationId xmlns:p14="http://schemas.microsoft.com/office/powerpoint/2010/main" val="3756522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Drywall work</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4451" r="4451"/>
          <a:stretch>
            <a:fillRect/>
          </a:stretch>
        </p:blipFill>
        <p:spPr/>
      </p:pic>
      <p:sp>
        <p:nvSpPr>
          <p:cNvPr id="4" name="Text Placeholder 3"/>
          <p:cNvSpPr>
            <a:spLocks noGrp="1"/>
          </p:cNvSpPr>
          <p:nvPr>
            <p:ph type="body" sz="half" idx="2"/>
          </p:nvPr>
        </p:nvSpPr>
        <p:spPr/>
        <p:txBody>
          <a:bodyPr/>
          <a:lstStyle/>
          <a:p>
            <a:r>
              <a:rPr lang="en-US" dirty="0" smtClean="0"/>
              <a:t>Once again, done to John’s high standards.</a:t>
            </a:r>
            <a:endParaRPr lang="en-US" dirty="0"/>
          </a:p>
        </p:txBody>
      </p:sp>
    </p:spTree>
    <p:extLst>
      <p:ext uri="{BB962C8B-B14F-4D97-AF65-F5344CB8AC3E}">
        <p14:creationId xmlns:p14="http://schemas.microsoft.com/office/powerpoint/2010/main" val="711114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Laying the Electrical Cable</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normAutofit/>
          </a:bodyPr>
          <a:lstStyle/>
          <a:p>
            <a:r>
              <a:rPr lang="en-US" dirty="0" smtClean="0"/>
              <a:t>Since there were to be a great many appliances (including the oven and stove, the bar refrigerator, and more) on our island, power had to be run.  This required channeling into the concrete floor directly above a support lintel.  </a:t>
            </a:r>
            <a:endParaRPr lang="en-US" dirty="0"/>
          </a:p>
        </p:txBody>
      </p:sp>
    </p:spTree>
    <p:extLst>
      <p:ext uri="{BB962C8B-B14F-4D97-AF65-F5344CB8AC3E}">
        <p14:creationId xmlns:p14="http://schemas.microsoft.com/office/powerpoint/2010/main" val="2655028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Tile, </a:t>
            </a:r>
            <a:r>
              <a:rPr lang="en-US" dirty="0" err="1" smtClean="0"/>
              <a:t>Ungrouted</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normAutofit/>
          </a:bodyPr>
          <a:lstStyle/>
          <a:p>
            <a:r>
              <a:rPr lang="en-US" dirty="0" smtClean="0"/>
              <a:t>You can see where the electrical wiring had to protrude from the middle of the floor.</a:t>
            </a:r>
          </a:p>
          <a:p>
            <a:r>
              <a:rPr lang="en-US" dirty="0" smtClean="0"/>
              <a:t>John had acquired exactly the same sealer that I used elsewhere so as to match the other tiles perfectly.  Each new tile was too large.  Every tile had to be cut down on two sides and beveled.</a:t>
            </a:r>
            <a:endParaRPr lang="en-US" dirty="0"/>
          </a:p>
        </p:txBody>
      </p:sp>
    </p:spTree>
    <p:extLst>
      <p:ext uri="{BB962C8B-B14F-4D97-AF65-F5344CB8AC3E}">
        <p14:creationId xmlns:p14="http://schemas.microsoft.com/office/powerpoint/2010/main" val="3640038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over the Bar</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normAutofit/>
          </a:bodyPr>
          <a:lstStyle/>
          <a:p>
            <a:r>
              <a:rPr lang="en-US" dirty="0" smtClean="0"/>
              <a:t>The whole Keys house uses Dade County Pine, which no longer is available anywhere.  John found a source of old wood, bargained for and purchased it.  These two pieces would eventually become our overhead lighting fixtures.  They matched the ceiling perfectly once a little linseed oil was applied.</a:t>
            </a:r>
            <a:endParaRPr lang="en-US" dirty="0"/>
          </a:p>
        </p:txBody>
      </p:sp>
    </p:spTree>
    <p:extLst>
      <p:ext uri="{BB962C8B-B14F-4D97-AF65-F5344CB8AC3E}">
        <p14:creationId xmlns:p14="http://schemas.microsoft.com/office/powerpoint/2010/main" val="3871968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Grouted Tile</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lstStyle/>
          <a:p>
            <a:r>
              <a:rPr lang="en-US" dirty="0" smtClean="0"/>
              <a:t>Also notice the freshly painted walls, even though none of this would show.  Another example of John’s outstanding work ethic and craftsmanship.</a:t>
            </a:r>
            <a:endParaRPr lang="en-US" dirty="0"/>
          </a:p>
        </p:txBody>
      </p:sp>
    </p:spTree>
    <p:extLst>
      <p:ext uri="{BB962C8B-B14F-4D97-AF65-F5344CB8AC3E}">
        <p14:creationId xmlns:p14="http://schemas.microsoft.com/office/powerpoint/2010/main" val="14927759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Near-Perfect Match</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lstStyle/>
          <a:p>
            <a:r>
              <a:rPr lang="en-US" dirty="0" smtClean="0"/>
              <a:t>The new tiles blend flawlessly with the old tiles.  John was careful to select a grout that was a near-perfect match.</a:t>
            </a:r>
            <a:endParaRPr lang="en-US" dirty="0"/>
          </a:p>
        </p:txBody>
      </p:sp>
    </p:spTree>
    <p:extLst>
      <p:ext uri="{BB962C8B-B14F-4D97-AF65-F5344CB8AC3E}">
        <p14:creationId xmlns:p14="http://schemas.microsoft.com/office/powerpoint/2010/main" val="37140311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Fixture Hung</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lstStyle/>
          <a:p>
            <a:r>
              <a:rPr lang="en-US" dirty="0" smtClean="0"/>
              <a:t>Look at the match here, too.  Looks like it was added at the same time as the rest of the ceiling, doesn’t it?</a:t>
            </a:r>
            <a:endParaRPr lang="en-US" dirty="0"/>
          </a:p>
        </p:txBody>
      </p:sp>
    </p:spTree>
    <p:extLst>
      <p:ext uri="{BB962C8B-B14F-4D97-AF65-F5344CB8AC3E}">
        <p14:creationId xmlns:p14="http://schemas.microsoft.com/office/powerpoint/2010/main" val="829087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“old” kitchen	</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854" r="9854"/>
          <a:stretch>
            <a:fillRect/>
          </a:stretch>
        </p:blipFill>
        <p:spPr/>
      </p:pic>
      <p:sp>
        <p:nvSpPr>
          <p:cNvPr id="4" name="Text Placeholder 3"/>
          <p:cNvSpPr>
            <a:spLocks noGrp="1"/>
          </p:cNvSpPr>
          <p:nvPr>
            <p:ph type="body" sz="half" idx="2"/>
          </p:nvPr>
        </p:nvSpPr>
        <p:spPr/>
        <p:txBody>
          <a:bodyPr>
            <a:normAutofit/>
          </a:bodyPr>
          <a:lstStyle/>
          <a:p>
            <a:r>
              <a:rPr lang="en-US" dirty="0" smtClean="0"/>
              <a:t>It all started when Andrea was seated on the couch in the foreground.  She noticed that it was a long walk around the counter to get to the wine cabinet or worse, the dining area on the other side of the pass-through.  She thought there should be a passage from the sink/dishwasher area to the cabinet.  </a:t>
            </a:r>
          </a:p>
          <a:p>
            <a:r>
              <a:rPr lang="en-US" dirty="0" smtClean="0"/>
              <a:t>She was right.  But doing that meant a whole </a:t>
            </a:r>
            <a:r>
              <a:rPr lang="en-US" dirty="0" err="1" smtClean="0"/>
              <a:t>lotta</a:t>
            </a:r>
            <a:r>
              <a:rPr lang="en-US" dirty="0" smtClean="0"/>
              <a:t> things had to be done first, such as re-tiling the floor.</a:t>
            </a:r>
            <a:endParaRPr lang="en-US" dirty="0"/>
          </a:p>
        </p:txBody>
      </p:sp>
    </p:spTree>
    <p:extLst>
      <p:ext uri="{BB962C8B-B14F-4D97-AF65-F5344CB8AC3E}">
        <p14:creationId xmlns:p14="http://schemas.microsoft.com/office/powerpoint/2010/main" val="1985491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Placement of First Cabinets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normAutofit/>
          </a:bodyPr>
          <a:lstStyle/>
          <a:p>
            <a:r>
              <a:rPr lang="en-US" dirty="0" smtClean="0"/>
              <a:t>Here’s where it starts coming together.  All we can see in Durham are photos that John sends us almost daily, but both Andrea and I are getting more and more excited.</a:t>
            </a:r>
            <a:endParaRPr lang="en-US" dirty="0"/>
          </a:p>
        </p:txBody>
      </p:sp>
    </p:spTree>
    <p:extLst>
      <p:ext uri="{BB962C8B-B14F-4D97-AF65-F5344CB8AC3E}">
        <p14:creationId xmlns:p14="http://schemas.microsoft.com/office/powerpoint/2010/main" val="32095402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View of the Cabinets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272859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View</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lstStyle/>
          <a:p>
            <a:r>
              <a:rPr lang="en-US" dirty="0" smtClean="0"/>
              <a:t>Pantry to the right, microwave drawer dead center, island in the foreground.</a:t>
            </a:r>
            <a:endParaRPr lang="en-US" dirty="0"/>
          </a:p>
        </p:txBody>
      </p:sp>
    </p:spTree>
    <p:extLst>
      <p:ext uri="{BB962C8B-B14F-4D97-AF65-F5344CB8AC3E}">
        <p14:creationId xmlns:p14="http://schemas.microsoft.com/office/powerpoint/2010/main" val="983225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Two Additional Views</a:t>
            </a:r>
            <a:endParaRPr lang="en-US" dirty="0"/>
          </a:p>
        </p:txBody>
      </p:sp>
      <p:pic>
        <p:nvPicPr>
          <p:cNvPr id="13" name="Content Placeholder 1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9975" y="2400578"/>
            <a:ext cx="4754563" cy="3564969"/>
          </a:xfrm>
        </p:spPr>
      </p:pic>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64288" y="2400578"/>
            <a:ext cx="4754562" cy="3564968"/>
          </a:xfrm>
        </p:spPr>
      </p:pic>
    </p:spTree>
    <p:extLst>
      <p:ext uri="{BB962C8B-B14F-4D97-AF65-F5344CB8AC3E}">
        <p14:creationId xmlns:p14="http://schemas.microsoft.com/office/powerpoint/2010/main" val="14669924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Island Bar</a:t>
            </a:r>
            <a:endParaRPr lang="en-US" dirty="0"/>
          </a:p>
        </p:txBody>
      </p:sp>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7" name="Text Placeholder 6"/>
          <p:cNvSpPr>
            <a:spLocks noGrp="1"/>
          </p:cNvSpPr>
          <p:nvPr>
            <p:ph type="body" sz="half" idx="2"/>
          </p:nvPr>
        </p:nvSpPr>
        <p:spPr/>
        <p:txBody>
          <a:bodyPr>
            <a:normAutofit fontScale="92500" lnSpcReduction="10000"/>
          </a:bodyPr>
          <a:lstStyle/>
          <a:p>
            <a:r>
              <a:rPr lang="en-US" dirty="0" smtClean="0"/>
              <a:t>The brass rail looks perfect!  The mahogany bar/counter top matches the mahogany used elsewhere throughout the house, especially in this room.  It is found in the living/dining room on the other side of the </a:t>
            </a:r>
            <a:r>
              <a:rPr lang="en-US" dirty="0" err="1" smtClean="0"/>
              <a:t>passthrough</a:t>
            </a:r>
            <a:r>
              <a:rPr lang="en-US" dirty="0" smtClean="0"/>
              <a:t>, too, as well as in the office.</a:t>
            </a:r>
          </a:p>
          <a:p>
            <a:r>
              <a:rPr lang="en-US" dirty="0" smtClean="0"/>
              <a:t>The oak matches the oak used in the bookshelves throughout the house.  This Island Bar was intended to be the segue between the kitchen cabinetry and the rest of the house.  Funny, one reason we chose polished brass was to match the swings our carved leather birds sat on.  We ultimately got rid of the swings, but not the birds.</a:t>
            </a:r>
            <a:endParaRPr lang="en-US" dirty="0"/>
          </a:p>
        </p:txBody>
      </p:sp>
    </p:spTree>
    <p:extLst>
      <p:ext uri="{BB962C8B-B14F-4D97-AF65-F5344CB8AC3E}">
        <p14:creationId xmlns:p14="http://schemas.microsoft.com/office/powerpoint/2010/main" val="4058083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Beautiful Woods, space for Oven and Refrigerator</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9975" y="2400578"/>
            <a:ext cx="4754563" cy="3564969"/>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64288" y="2400578"/>
            <a:ext cx="4754562" cy="3564968"/>
          </a:xfrm>
        </p:spPr>
      </p:pic>
    </p:spTree>
    <p:extLst>
      <p:ext uri="{BB962C8B-B14F-4D97-AF65-F5344CB8AC3E}">
        <p14:creationId xmlns:p14="http://schemas.microsoft.com/office/powerpoint/2010/main" val="815383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Island storage, perfectly hidden, Designed to hold a set of beautiful, But rarely used dishes.  </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9975" y="2400578"/>
            <a:ext cx="4754563" cy="3564969"/>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64288" y="2400578"/>
            <a:ext cx="4754562" cy="3564968"/>
          </a:xfrm>
        </p:spPr>
      </p:pic>
    </p:spTree>
    <p:extLst>
      <p:ext uri="{BB962C8B-B14F-4D97-AF65-F5344CB8AC3E}">
        <p14:creationId xmlns:p14="http://schemas.microsoft.com/office/powerpoint/2010/main" val="1240688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Bosch Microwave Drawer, Elkin “Smart” Sink.</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55879" y="2193925"/>
            <a:ext cx="2982755" cy="397827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64288" y="2400578"/>
            <a:ext cx="4754562" cy="3564968"/>
          </a:xfrm>
        </p:spPr>
      </p:pic>
    </p:spTree>
    <p:extLst>
      <p:ext uri="{BB962C8B-B14F-4D97-AF65-F5344CB8AC3E}">
        <p14:creationId xmlns:p14="http://schemas.microsoft.com/office/powerpoint/2010/main" val="1956532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Let there be light! Much of the lighting is on rheostats (dimmer switches) for </a:t>
            </a:r>
            <a:r>
              <a:rPr lang="en-US" smtClean="0"/>
              <a:t>mood alteration.</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9975" y="2400578"/>
            <a:ext cx="4754563" cy="3564969"/>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64288" y="2400578"/>
            <a:ext cx="4754562" cy="3564968"/>
          </a:xfrm>
        </p:spPr>
      </p:pic>
    </p:spTree>
    <p:extLst>
      <p:ext uri="{BB962C8B-B14F-4D97-AF65-F5344CB8AC3E}">
        <p14:creationId xmlns:p14="http://schemas.microsoft.com/office/powerpoint/2010/main" val="12965263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progresses, bar reefer installed</a:t>
            </a:r>
            <a:endParaRPr lang="en-US" dirty="0"/>
          </a:p>
        </p:txBody>
      </p:sp>
      <p:sp>
        <p:nvSpPr>
          <p:cNvPr id="3" name="Text Placeholder 2"/>
          <p:cNvSpPr>
            <a:spLocks noGrp="1"/>
          </p:cNvSpPr>
          <p:nvPr>
            <p:ph type="body" idx="1"/>
          </p:nvPr>
        </p:nvSpPr>
        <p:spPr/>
        <p:txBody>
          <a:bodyPr>
            <a:normAutofit fontScale="70000" lnSpcReduction="20000"/>
          </a:bodyPr>
          <a:lstStyle/>
          <a:p>
            <a:r>
              <a:rPr lang="en-US" dirty="0" smtClean="0"/>
              <a:t>This is the first photo we saw of the lights with the wiring completed.  These lights, like many others in the kitchen, are on dimmers switches.</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51655" y="2743200"/>
            <a:ext cx="4391203" cy="3292475"/>
          </a:xfrm>
        </p:spPr>
      </p:pic>
      <p:sp>
        <p:nvSpPr>
          <p:cNvPr id="4" name="Text Placeholder 3"/>
          <p:cNvSpPr>
            <a:spLocks noGrp="1"/>
          </p:cNvSpPr>
          <p:nvPr>
            <p:ph type="body" sz="quarter" idx="3"/>
          </p:nvPr>
        </p:nvSpPr>
        <p:spPr/>
        <p:txBody>
          <a:bodyPr>
            <a:normAutofit fontScale="77500" lnSpcReduction="20000"/>
          </a:bodyPr>
          <a:lstStyle/>
          <a:p>
            <a:r>
              <a:rPr lang="en-US" dirty="0" smtClean="0"/>
              <a:t>The idea of a bar refrigerator is not only to free up space in the main unit, but to provide handy access to beer and chilled wines.</a:t>
            </a:r>
            <a:endParaRPr lang="en-US" dirty="0"/>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45967" y="2743200"/>
            <a:ext cx="4391203" cy="3292475"/>
          </a:xfrm>
        </p:spPr>
      </p:pic>
    </p:spTree>
    <p:extLst>
      <p:ext uri="{BB962C8B-B14F-4D97-AF65-F5344CB8AC3E}">
        <p14:creationId xmlns:p14="http://schemas.microsoft.com/office/powerpoint/2010/main" val="2393077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things we did not like </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854" r="9854"/>
          <a:stretch>
            <a:fillRect/>
          </a:stretch>
        </p:blipFill>
        <p:spPr/>
      </p:pic>
      <p:sp>
        <p:nvSpPr>
          <p:cNvPr id="4" name="Text Placeholder 3"/>
          <p:cNvSpPr>
            <a:spLocks noGrp="1"/>
          </p:cNvSpPr>
          <p:nvPr>
            <p:ph type="body" sz="half" idx="2"/>
          </p:nvPr>
        </p:nvSpPr>
        <p:spPr/>
        <p:txBody>
          <a:bodyPr>
            <a:normAutofit fontScale="92500" lnSpcReduction="20000"/>
          </a:bodyPr>
          <a:lstStyle/>
          <a:p>
            <a:r>
              <a:rPr lang="en-US" dirty="0" smtClean="0"/>
              <a:t>Just look at the space between the counter on the right and the stove on the left.  Over 7’.  That’s a long way to traipse when working on a meal.</a:t>
            </a:r>
          </a:p>
          <a:p>
            <a:r>
              <a:rPr lang="en-US" dirty="0" smtClean="0"/>
              <a:t>Also, notice the black sink.  Showed every hint of a </a:t>
            </a:r>
            <a:r>
              <a:rPr lang="en-US" dirty="0" err="1" smtClean="0"/>
              <a:t>waterspot</a:t>
            </a:r>
            <a:r>
              <a:rPr lang="en-US" dirty="0" smtClean="0"/>
              <a:t>.  Cleaning it was a real chore, requiring vinegar and clear water.</a:t>
            </a:r>
          </a:p>
          <a:p>
            <a:r>
              <a:rPr lang="en-US" dirty="0" smtClean="0"/>
              <a:t>Also, notice that the dishwasher had never been really fit in place; there was a gap all around it..</a:t>
            </a:r>
          </a:p>
          <a:p>
            <a:r>
              <a:rPr lang="en-US" dirty="0" smtClean="0"/>
              <a:t>And though it doesn’t look like it, all that black, including the countertop, made the kitchen dark.  I had added under-counter lighting, but it wasn’t enough.</a:t>
            </a:r>
            <a:endParaRPr lang="en-US" dirty="0"/>
          </a:p>
        </p:txBody>
      </p:sp>
    </p:spTree>
    <p:extLst>
      <p:ext uri="{BB962C8B-B14F-4D97-AF65-F5344CB8AC3E}">
        <p14:creationId xmlns:p14="http://schemas.microsoft.com/office/powerpoint/2010/main" val="3555751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 Reefer in place, trying out the bar stools</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It took two tries to get Sears to deliver an unblemished refrigerator, but they finally got it right.</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51655" y="2743200"/>
            <a:ext cx="4391203" cy="3292475"/>
          </a:xfrm>
        </p:spPr>
      </p:pic>
      <p:sp>
        <p:nvSpPr>
          <p:cNvPr id="4" name="Text Placeholder 3"/>
          <p:cNvSpPr>
            <a:spLocks noGrp="1"/>
          </p:cNvSpPr>
          <p:nvPr>
            <p:ph type="body" sz="quarter" idx="3"/>
          </p:nvPr>
        </p:nvSpPr>
        <p:spPr/>
        <p:txBody>
          <a:bodyPr>
            <a:normAutofit fontScale="85000" lnSpcReduction="20000"/>
          </a:bodyPr>
          <a:lstStyle/>
          <a:p>
            <a:r>
              <a:rPr lang="en-US" dirty="0" smtClean="0"/>
              <a:t>These bar stools are leftovers.  We had three from the old kitchen and three from the townhouse in Lighthouse Point.</a:t>
            </a:r>
            <a:endParaRPr lang="en-US" dirty="0"/>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45967" y="2743200"/>
            <a:ext cx="4391203" cy="3292475"/>
          </a:xfrm>
        </p:spPr>
      </p:pic>
    </p:spTree>
    <p:extLst>
      <p:ext uri="{BB962C8B-B14F-4D97-AF65-F5344CB8AC3E}">
        <p14:creationId xmlns:p14="http://schemas.microsoft.com/office/powerpoint/2010/main" val="4232354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 for final coats, crown mold pre-assembly</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9975" y="2400578"/>
            <a:ext cx="4754563" cy="3564969"/>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64288" y="2400578"/>
            <a:ext cx="4754562" cy="3564968"/>
          </a:xfrm>
        </p:spPr>
      </p:pic>
    </p:spTree>
    <p:extLst>
      <p:ext uri="{BB962C8B-B14F-4D97-AF65-F5344CB8AC3E}">
        <p14:creationId xmlns:p14="http://schemas.microsoft.com/office/powerpoint/2010/main" val="879217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Trailer converts to paint stall, dishwasher before and after using exact cabinet paint.</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9975" y="2400578"/>
            <a:ext cx="4754563" cy="3564969"/>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64288" y="2400578"/>
            <a:ext cx="4754562" cy="3564968"/>
          </a:xfrm>
        </p:spPr>
      </p:pic>
    </p:spTree>
    <p:extLst>
      <p:ext uri="{BB962C8B-B14F-4D97-AF65-F5344CB8AC3E}">
        <p14:creationId xmlns:p14="http://schemas.microsoft.com/office/powerpoint/2010/main" val="683638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Crown molding goes up, mahogany glistens </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John said he learned a lot from Derrick with respect to putting the crown molding up, such as gluing all corners beforehand.</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51655" y="2743200"/>
            <a:ext cx="4391203" cy="3292475"/>
          </a:xfrm>
        </p:spPr>
      </p:pic>
      <p:sp>
        <p:nvSpPr>
          <p:cNvPr id="4" name="Text Placeholder 3"/>
          <p:cNvSpPr>
            <a:spLocks noGrp="1"/>
          </p:cNvSpPr>
          <p:nvPr>
            <p:ph type="body" sz="quarter" idx="3"/>
          </p:nvPr>
        </p:nvSpPr>
        <p:spPr/>
        <p:txBody>
          <a:bodyPr>
            <a:normAutofit fontScale="85000" lnSpcReduction="20000"/>
          </a:bodyPr>
          <a:lstStyle/>
          <a:p>
            <a:r>
              <a:rPr lang="en-US" dirty="0" smtClean="0"/>
              <a:t>Neat, clean craftsmanship marks every nook and cranny of this kitchen.  We are extremely happy with this collaboration.</a:t>
            </a:r>
            <a:endParaRPr lang="en-US" dirty="0"/>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45967" y="2743200"/>
            <a:ext cx="4391203" cy="3292475"/>
          </a:xfrm>
        </p:spPr>
      </p:pic>
    </p:spTree>
    <p:extLst>
      <p:ext uri="{BB962C8B-B14F-4D97-AF65-F5344CB8AC3E}">
        <p14:creationId xmlns:p14="http://schemas.microsoft.com/office/powerpoint/2010/main" val="1193449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Well-planned storage galore. </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Notice the deep spaces above the refrigerator for trays on the left, and large rarely used items on the right.</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51655" y="2743200"/>
            <a:ext cx="4391203" cy="3292475"/>
          </a:xfrm>
        </p:spPr>
      </p:pic>
      <p:sp>
        <p:nvSpPr>
          <p:cNvPr id="4" name="Text Placeholder 3"/>
          <p:cNvSpPr>
            <a:spLocks noGrp="1"/>
          </p:cNvSpPr>
          <p:nvPr>
            <p:ph type="body" sz="quarter" idx="3"/>
          </p:nvPr>
        </p:nvSpPr>
        <p:spPr/>
        <p:txBody>
          <a:bodyPr>
            <a:normAutofit fontScale="85000" lnSpcReduction="20000"/>
          </a:bodyPr>
          <a:lstStyle/>
          <a:p>
            <a:r>
              <a:rPr lang="en-US" dirty="0" smtClean="0"/>
              <a:t>Pots and pans will fill the two big drawers, while the other spaces are filled with custom-designed storage innovations.</a:t>
            </a:r>
            <a:endParaRPr lang="en-US" dirty="0"/>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45967" y="2743200"/>
            <a:ext cx="4391203" cy="3292475"/>
          </a:xfrm>
        </p:spPr>
      </p:pic>
    </p:spTree>
    <p:extLst>
      <p:ext uri="{BB962C8B-B14F-4D97-AF65-F5344CB8AC3E}">
        <p14:creationId xmlns:p14="http://schemas.microsoft.com/office/powerpoint/2010/main" val="1736668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storage . . . </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The drawer nearest you is our own idea, designed to hold kitchen utensils without taking up any counter space.</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13508" y="2743200"/>
            <a:ext cx="2467497" cy="3292475"/>
          </a:xfrm>
        </p:spPr>
      </p:pic>
      <p:sp>
        <p:nvSpPr>
          <p:cNvPr id="4" name="Text Placeholder 3"/>
          <p:cNvSpPr>
            <a:spLocks noGrp="1"/>
          </p:cNvSpPr>
          <p:nvPr>
            <p:ph type="body" sz="quarter" idx="3"/>
          </p:nvPr>
        </p:nvSpPr>
        <p:spPr/>
        <p:txBody>
          <a:bodyPr>
            <a:normAutofit fontScale="85000" lnSpcReduction="20000"/>
          </a:bodyPr>
          <a:lstStyle/>
          <a:p>
            <a:r>
              <a:rPr lang="en-US" dirty="0" smtClean="0"/>
              <a:t>Another storage innovation involved </a:t>
            </a:r>
            <a:r>
              <a:rPr lang="en-US" dirty="0" smtClean="0"/>
              <a:t>storage </a:t>
            </a:r>
            <a:r>
              <a:rPr lang="en-US" dirty="0" smtClean="0"/>
              <a:t>for cleaning supplies, brooms and mops.  </a:t>
            </a:r>
            <a:endParaRPr lang="en-US" dirty="0"/>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507820" y="2743200"/>
            <a:ext cx="2467497" cy="3292475"/>
          </a:xfrm>
        </p:spPr>
      </p:pic>
    </p:spTree>
    <p:extLst>
      <p:ext uri="{BB962C8B-B14F-4D97-AF65-F5344CB8AC3E}">
        <p14:creationId xmlns:p14="http://schemas.microsoft.com/office/powerpoint/2010/main" val="4091011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Still more storage! This required planning. </a:t>
            </a:r>
            <a:endParaRPr lang="en-US" dirty="0"/>
          </a:p>
        </p:txBody>
      </p:sp>
      <p:sp>
        <p:nvSpPr>
          <p:cNvPr id="6" name="Text Placeholder 5"/>
          <p:cNvSpPr>
            <a:spLocks noGrp="1"/>
          </p:cNvSpPr>
          <p:nvPr>
            <p:ph type="body" idx="1"/>
          </p:nvPr>
        </p:nvSpPr>
        <p:spPr/>
        <p:txBody>
          <a:bodyPr/>
          <a:lstStyle/>
          <a:p>
            <a:r>
              <a:rPr lang="en-US" dirty="0" smtClean="0"/>
              <a:t>We have a huge pantry area.  This shows roughly ¼ of the total space.</a:t>
            </a:r>
            <a:endParaRPr lang="en-US"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11649" y="2743200"/>
            <a:ext cx="2471214" cy="3292475"/>
          </a:xfrm>
        </p:spPr>
      </p:pic>
      <p:sp>
        <p:nvSpPr>
          <p:cNvPr id="8" name="Text Placeholder 7"/>
          <p:cNvSpPr>
            <a:spLocks noGrp="1"/>
          </p:cNvSpPr>
          <p:nvPr>
            <p:ph type="body" sz="quarter" idx="3"/>
          </p:nvPr>
        </p:nvSpPr>
        <p:spPr/>
        <p:txBody>
          <a:bodyPr>
            <a:normAutofit fontScale="85000" lnSpcReduction="10000"/>
          </a:bodyPr>
          <a:lstStyle/>
          <a:p>
            <a:r>
              <a:rPr lang="en-US" dirty="0" smtClean="0"/>
              <a:t>We placed a huge lazy </a:t>
            </a:r>
            <a:r>
              <a:rPr lang="en-US" dirty="0" err="1" smtClean="0"/>
              <a:t>susan</a:t>
            </a:r>
            <a:r>
              <a:rPr lang="en-US" dirty="0" smtClean="0"/>
              <a:t> between the sink and the food preparation area.</a:t>
            </a:r>
            <a:endParaRPr lang="en-US" dirty="0"/>
          </a:p>
        </p:txBody>
      </p:sp>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505962" y="2743200"/>
            <a:ext cx="2471214" cy="3292475"/>
          </a:xfrm>
        </p:spPr>
      </p:pic>
    </p:spTree>
    <p:extLst>
      <p:ext uri="{BB962C8B-B14F-4D97-AF65-F5344CB8AC3E}">
        <p14:creationId xmlns:p14="http://schemas.microsoft.com/office/powerpoint/2010/main" val="23660961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Birds perch on our lighting fixture</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Love these </a:t>
            </a:r>
            <a:r>
              <a:rPr lang="en-US" dirty="0" smtClean="0"/>
              <a:t>carved leather birds</a:t>
            </a:r>
            <a:r>
              <a:rPr lang="en-US" dirty="0" smtClean="0"/>
              <a:t>!  </a:t>
            </a:r>
            <a:r>
              <a:rPr lang="en-US" dirty="0" smtClean="0"/>
              <a:t>Couldn’t get rid of them, but we did not want them to block our view.</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51034" y="2743200"/>
            <a:ext cx="4392444" cy="3292475"/>
          </a:xfrm>
        </p:spPr>
      </p:pic>
      <p:sp>
        <p:nvSpPr>
          <p:cNvPr id="5" name="Text Placeholder 4"/>
          <p:cNvSpPr>
            <a:spLocks noGrp="1"/>
          </p:cNvSpPr>
          <p:nvPr>
            <p:ph type="body" sz="quarter" idx="3"/>
          </p:nvPr>
        </p:nvSpPr>
        <p:spPr/>
        <p:txBody>
          <a:bodyPr>
            <a:normAutofit fontScale="85000" lnSpcReduction="20000"/>
          </a:bodyPr>
          <a:lstStyle/>
          <a:p>
            <a:r>
              <a:rPr lang="en-US" dirty="0" smtClean="0"/>
              <a:t>So, we reasoned, why not set them atop our fixture, where they fit perfectly. Notice the </a:t>
            </a:r>
            <a:r>
              <a:rPr lang="en-US" dirty="0" smtClean="0"/>
              <a:t>protective plastic </a:t>
            </a:r>
            <a:r>
              <a:rPr lang="en-US" dirty="0" smtClean="0"/>
              <a:t>is coming down.</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45347" y="2743200"/>
            <a:ext cx="4392444" cy="3292475"/>
          </a:xfrm>
        </p:spPr>
      </p:pic>
    </p:spTree>
    <p:extLst>
      <p:ext uri="{BB962C8B-B14F-4D97-AF65-F5344CB8AC3E}">
        <p14:creationId xmlns:p14="http://schemas.microsoft.com/office/powerpoint/2010/main" val="18757900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Granite finishes the look</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John made the final decision on this granite, travelling to Miami to find it and interviewing a number of shops.</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51034" y="2743200"/>
            <a:ext cx="4392444" cy="3292475"/>
          </a:xfrm>
        </p:spPr>
      </p:pic>
      <p:sp>
        <p:nvSpPr>
          <p:cNvPr id="5" name="Text Placeholder 4"/>
          <p:cNvSpPr>
            <a:spLocks noGrp="1"/>
          </p:cNvSpPr>
          <p:nvPr>
            <p:ph type="body" sz="quarter" idx="3"/>
          </p:nvPr>
        </p:nvSpPr>
        <p:spPr/>
        <p:txBody>
          <a:bodyPr>
            <a:normAutofit fontScale="85000" lnSpcReduction="20000"/>
          </a:bodyPr>
          <a:lstStyle/>
          <a:p>
            <a:r>
              <a:rPr lang="en-US" dirty="0" smtClean="0"/>
              <a:t>We completely trusted John’s judgement in this area.  He knew what we were shooting for, and he made a great choice.</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45347" y="2743200"/>
            <a:ext cx="4392444" cy="3292475"/>
          </a:xfrm>
        </p:spPr>
      </p:pic>
    </p:spTree>
    <p:extLst>
      <p:ext uri="{BB962C8B-B14F-4D97-AF65-F5344CB8AC3E}">
        <p14:creationId xmlns:p14="http://schemas.microsoft.com/office/powerpoint/2010/main" val="855109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Backsplash blends perfectly</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We chose keystone for the backsplash as a nod to our special Keys environment.  Keystone is fossilized coral.</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51034" y="2743200"/>
            <a:ext cx="4392444" cy="3292475"/>
          </a:xfrm>
        </p:spPr>
      </p:pic>
      <p:sp>
        <p:nvSpPr>
          <p:cNvPr id="5" name="Text Placeholder 4"/>
          <p:cNvSpPr>
            <a:spLocks noGrp="1"/>
          </p:cNvSpPr>
          <p:nvPr>
            <p:ph type="body" sz="quarter" idx="3"/>
          </p:nvPr>
        </p:nvSpPr>
        <p:spPr/>
        <p:txBody>
          <a:bodyPr>
            <a:normAutofit fontScale="85000" lnSpcReduction="20000"/>
          </a:bodyPr>
          <a:lstStyle/>
          <a:p>
            <a:r>
              <a:rPr lang="en-US" dirty="0" smtClean="0"/>
              <a:t>Look at this perfect coordination.  We are thrilled with this job in every respect.  John is the best I have ever seen, bar none.</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45347" y="2743200"/>
            <a:ext cx="4392444" cy="3292475"/>
          </a:xfrm>
        </p:spPr>
      </p:pic>
    </p:spTree>
    <p:extLst>
      <p:ext uri="{BB962C8B-B14F-4D97-AF65-F5344CB8AC3E}">
        <p14:creationId xmlns:p14="http://schemas.microsoft.com/office/powerpoint/2010/main" val="2162695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things to correct</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854" r="9854"/>
          <a:stretch>
            <a:fillRect/>
          </a:stretch>
        </p:blipFill>
        <p:spPr/>
      </p:pic>
      <p:sp>
        <p:nvSpPr>
          <p:cNvPr id="4" name="Text Placeholder 3"/>
          <p:cNvSpPr>
            <a:spLocks noGrp="1"/>
          </p:cNvSpPr>
          <p:nvPr>
            <p:ph type="body" sz="half" idx="2"/>
          </p:nvPr>
        </p:nvSpPr>
        <p:spPr/>
        <p:txBody>
          <a:bodyPr>
            <a:normAutofit/>
          </a:bodyPr>
          <a:lstStyle/>
          <a:p>
            <a:r>
              <a:rPr lang="en-US" dirty="0" smtClean="0"/>
              <a:t>The black and white tile, though beautifully laid, didn’t mesh with any part of the house.</a:t>
            </a:r>
          </a:p>
          <a:p>
            <a:r>
              <a:rPr lang="en-US" dirty="0" smtClean="0"/>
              <a:t>Notice that the kitchen looked kind of crowded and busy, too.</a:t>
            </a:r>
          </a:p>
          <a:p>
            <a:r>
              <a:rPr lang="en-US" dirty="0" smtClean="0"/>
              <a:t>Once you start looking at your own place objectively, there is no end to the things you’ve got to do.</a:t>
            </a:r>
            <a:endParaRPr lang="en-US" dirty="0"/>
          </a:p>
        </p:txBody>
      </p:sp>
    </p:spTree>
    <p:extLst>
      <p:ext uri="{BB962C8B-B14F-4D97-AF65-F5344CB8AC3E}">
        <p14:creationId xmlns:p14="http://schemas.microsoft.com/office/powerpoint/2010/main" val="22844377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Check the custom lighting.  Under-bar for mood, above the sink for clarity.</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LED strips recessed into the underside of the mahogany provide atmosphere. There are many lighting combinations possible.</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51655" y="2743200"/>
            <a:ext cx="4391203" cy="3292475"/>
          </a:xfrm>
        </p:spPr>
      </p:pic>
      <p:sp>
        <p:nvSpPr>
          <p:cNvPr id="4" name="Text Placeholder 3"/>
          <p:cNvSpPr>
            <a:spLocks noGrp="1"/>
          </p:cNvSpPr>
          <p:nvPr>
            <p:ph type="body" sz="quarter" idx="3"/>
          </p:nvPr>
        </p:nvSpPr>
        <p:spPr/>
        <p:txBody>
          <a:bodyPr>
            <a:normAutofit fontScale="85000" lnSpcReduction="20000"/>
          </a:bodyPr>
          <a:lstStyle/>
          <a:p>
            <a:r>
              <a:rPr lang="en-US" dirty="0" smtClean="0"/>
              <a:t>John found the exact matches to our existing lights, and built brackets to hold them over the sink.</a:t>
            </a:r>
            <a:endParaRPr lang="en-US" dirty="0"/>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45967" y="2743200"/>
            <a:ext cx="4391203" cy="3292475"/>
          </a:xfrm>
        </p:spPr>
      </p:pic>
    </p:spTree>
    <p:extLst>
      <p:ext uri="{BB962C8B-B14F-4D97-AF65-F5344CB8AC3E}">
        <p14:creationId xmlns:p14="http://schemas.microsoft.com/office/powerpoint/2010/main" val="24536328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attended to </a:t>
            </a:r>
            <a:r>
              <a:rPr lang="en-US" smtClean="0"/>
              <a:t>every detail.</a:t>
            </a:r>
            <a:endParaRPr lang="en-US"/>
          </a:p>
        </p:txBody>
      </p:sp>
      <p:sp>
        <p:nvSpPr>
          <p:cNvPr id="3" name="Text Placeholder 2"/>
          <p:cNvSpPr>
            <a:spLocks noGrp="1"/>
          </p:cNvSpPr>
          <p:nvPr>
            <p:ph type="body" idx="1"/>
          </p:nvPr>
        </p:nvSpPr>
        <p:spPr/>
        <p:txBody>
          <a:bodyPr>
            <a:normAutofit fontScale="85000" lnSpcReduction="20000"/>
          </a:bodyPr>
          <a:lstStyle/>
          <a:p>
            <a:r>
              <a:rPr lang="en-US" dirty="0" smtClean="0"/>
              <a:t>Notice the steer’s skull over the food preparation area, a leftover from the old kitchen.</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51655" y="2743200"/>
            <a:ext cx="4391203" cy="3292475"/>
          </a:xfrm>
        </p:spPr>
      </p:pic>
      <p:sp>
        <p:nvSpPr>
          <p:cNvPr id="4" name="Text Placeholder 3"/>
          <p:cNvSpPr>
            <a:spLocks noGrp="1"/>
          </p:cNvSpPr>
          <p:nvPr>
            <p:ph type="body" sz="quarter" idx="3"/>
          </p:nvPr>
        </p:nvSpPr>
        <p:spPr/>
        <p:txBody>
          <a:bodyPr>
            <a:normAutofit fontScale="85000" lnSpcReduction="20000"/>
          </a:bodyPr>
          <a:lstStyle/>
          <a:p>
            <a:r>
              <a:rPr lang="en-US" dirty="0" smtClean="0"/>
              <a:t>We chose to keep and repaint the dishwasher because it was quiet and efficient.  At one point, we chose a drawer.</a:t>
            </a:r>
            <a:endParaRPr lang="en-US" dirty="0"/>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45967" y="2743200"/>
            <a:ext cx="4391203" cy="3292475"/>
          </a:xfrm>
        </p:spPr>
      </p:pic>
    </p:spTree>
    <p:extLst>
      <p:ext uri="{BB962C8B-B14F-4D97-AF65-F5344CB8AC3E}">
        <p14:creationId xmlns:p14="http://schemas.microsoft.com/office/powerpoint/2010/main" val="3240371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busy view</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854" r="9854"/>
          <a:stretch>
            <a:fillRect/>
          </a:stretch>
        </p:blipFill>
        <p:spPr/>
      </p:pic>
      <p:sp>
        <p:nvSpPr>
          <p:cNvPr id="4" name="Text Placeholder 3"/>
          <p:cNvSpPr>
            <a:spLocks noGrp="1"/>
          </p:cNvSpPr>
          <p:nvPr>
            <p:ph type="body" sz="half" idx="2"/>
          </p:nvPr>
        </p:nvSpPr>
        <p:spPr/>
        <p:txBody>
          <a:bodyPr/>
          <a:lstStyle/>
          <a:p>
            <a:r>
              <a:rPr lang="en-US" dirty="0" smtClean="0"/>
              <a:t>In retrospect, there wasn’t a square inch that wasn’t filled with something.  Even if all the somethings were really nice, it was too much.</a:t>
            </a:r>
            <a:endParaRPr lang="en-US" dirty="0"/>
          </a:p>
        </p:txBody>
      </p:sp>
    </p:spTree>
    <p:extLst>
      <p:ext uri="{BB962C8B-B14F-4D97-AF65-F5344CB8AC3E}">
        <p14:creationId xmlns:p14="http://schemas.microsoft.com/office/powerpoint/2010/main" val="3488578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Countertop Concept</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normAutofit/>
          </a:bodyPr>
          <a:lstStyle/>
          <a:p>
            <a:r>
              <a:rPr lang="en-US" dirty="0" smtClean="0"/>
              <a:t>John Decker single-handedly came up with this totally custom countertop that would become the focus of the entire room.  He joined the countertop from 8/4 mahogany in Asheville and brought it with him to the Keys.</a:t>
            </a:r>
            <a:endParaRPr lang="en-US" dirty="0"/>
          </a:p>
        </p:txBody>
      </p:sp>
    </p:spTree>
    <p:extLst>
      <p:ext uri="{BB962C8B-B14F-4D97-AF65-F5344CB8AC3E}">
        <p14:creationId xmlns:p14="http://schemas.microsoft.com/office/powerpoint/2010/main" val="2985723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Offloading</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lstStyle/>
          <a:p>
            <a:r>
              <a:rPr lang="en-US" dirty="0" smtClean="0"/>
              <a:t>John’s tools, the cabinets we had designed and the central bar/cooking island all had to be driven down.  John’s brother did the honors.</a:t>
            </a:r>
            <a:endParaRPr lang="en-US" dirty="0"/>
          </a:p>
        </p:txBody>
      </p:sp>
    </p:spTree>
    <p:extLst>
      <p:ext uri="{BB962C8B-B14F-4D97-AF65-F5344CB8AC3E}">
        <p14:creationId xmlns:p14="http://schemas.microsoft.com/office/powerpoint/2010/main" val="4018500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cakewalk</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9031" b="19031"/>
          <a:stretch>
            <a:fillRect/>
          </a:stretch>
        </p:blipFill>
        <p:spPr/>
      </p:pic>
      <p:sp>
        <p:nvSpPr>
          <p:cNvPr id="4" name="Text Placeholder 3"/>
          <p:cNvSpPr>
            <a:spLocks noGrp="1"/>
          </p:cNvSpPr>
          <p:nvPr>
            <p:ph type="body" sz="half" idx="2"/>
          </p:nvPr>
        </p:nvSpPr>
        <p:spPr/>
        <p:txBody>
          <a:bodyPr>
            <a:normAutofit fontScale="92500" lnSpcReduction="20000"/>
          </a:bodyPr>
          <a:lstStyle/>
          <a:p>
            <a:r>
              <a:rPr lang="en-US" dirty="0" smtClean="0"/>
              <a:t>John had been using a helper named Adam in Asheville, but because of custody issues, Adam couldn’t make this on work.  Instead of it becoming a major setback, John got busy and found Derrick, a Keys wood sculptor who builds custom kitchens during his off-season.  </a:t>
            </a:r>
          </a:p>
          <a:p>
            <a:r>
              <a:rPr lang="en-US" dirty="0" smtClean="0"/>
              <a:t>John is meticulous, neat and smart.  His co-worker had to be, too.  </a:t>
            </a:r>
          </a:p>
          <a:p>
            <a:r>
              <a:rPr lang="en-US" dirty="0" smtClean="0"/>
              <a:t>Everything John told me about this guy was good.  He contributed many good ideas and many hours of highly skilled work.</a:t>
            </a:r>
          </a:p>
          <a:p>
            <a:r>
              <a:rPr lang="en-US" dirty="0" smtClean="0"/>
              <a:t>This is a photo of the pantry being babied upstairs.</a:t>
            </a:r>
            <a:endParaRPr lang="en-US" dirty="0"/>
          </a:p>
        </p:txBody>
      </p:sp>
    </p:spTree>
    <p:extLst>
      <p:ext uri="{BB962C8B-B14F-4D97-AF65-F5344CB8AC3E}">
        <p14:creationId xmlns:p14="http://schemas.microsoft.com/office/powerpoint/2010/main" val="708924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the bar island</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592" r="4592"/>
          <a:stretch>
            <a:fillRect/>
          </a:stretch>
        </p:blipFill>
        <p:spPr/>
      </p:pic>
      <p:sp>
        <p:nvSpPr>
          <p:cNvPr id="4" name="Text Placeholder 3"/>
          <p:cNvSpPr>
            <a:spLocks noGrp="1"/>
          </p:cNvSpPr>
          <p:nvPr>
            <p:ph type="body" sz="half" idx="2"/>
          </p:nvPr>
        </p:nvSpPr>
        <p:spPr/>
        <p:txBody>
          <a:bodyPr>
            <a:normAutofit/>
          </a:bodyPr>
          <a:lstStyle/>
          <a:p>
            <a:r>
              <a:rPr lang="en-US" dirty="0" smtClean="0"/>
              <a:t>Or the island bar, depending on how you think of it.</a:t>
            </a:r>
          </a:p>
          <a:p>
            <a:r>
              <a:rPr lang="en-US" dirty="0" smtClean="0"/>
              <a:t>John took down every knick-knack and covered every opening with plastic to prevent dust from getting into everything.</a:t>
            </a:r>
          </a:p>
          <a:p>
            <a:r>
              <a:rPr lang="en-US" dirty="0" smtClean="0"/>
              <a:t>For the first few days, the A/C didn’t work, either.  But John handled that, too, calling my HVAC guys and getting everything squared away.</a:t>
            </a:r>
            <a:endParaRPr lang="en-US" dirty="0"/>
          </a:p>
        </p:txBody>
      </p:sp>
    </p:spTree>
    <p:extLst>
      <p:ext uri="{BB962C8B-B14F-4D97-AF65-F5344CB8AC3E}">
        <p14:creationId xmlns:p14="http://schemas.microsoft.com/office/powerpoint/2010/main" val="6963207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132</TotalTime>
  <Words>1678</Words>
  <Application>Microsoft Office PowerPoint</Application>
  <PresentationFormat>Widescreen</PresentationFormat>
  <Paragraphs>99</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Rockwell</vt:lpstr>
      <vt:lpstr>Rockwell Condensed</vt:lpstr>
      <vt:lpstr>Wingdings</vt:lpstr>
      <vt:lpstr>Wood Type</vt:lpstr>
      <vt:lpstr>Keys Kitchen Remodel</vt:lpstr>
      <vt:lpstr>The “old” kitchen </vt:lpstr>
      <vt:lpstr>Other things we did not like </vt:lpstr>
      <vt:lpstr>More things to correct</vt:lpstr>
      <vt:lpstr>Another busy view</vt:lpstr>
      <vt:lpstr>New Countertop Concept</vt:lpstr>
      <vt:lpstr>Offloading</vt:lpstr>
      <vt:lpstr>No cakewalk</vt:lpstr>
      <vt:lpstr>This is the bar island</vt:lpstr>
      <vt:lpstr>Stacked Cabinets</vt:lpstr>
      <vt:lpstr>The Workshop</vt:lpstr>
      <vt:lpstr>Removal of Tiles</vt:lpstr>
      <vt:lpstr>Drywall work</vt:lpstr>
      <vt:lpstr>Laying the Electrical Cable</vt:lpstr>
      <vt:lpstr>New Tile, Ungrouted</vt:lpstr>
      <vt:lpstr>Lighting over the Bar</vt:lpstr>
      <vt:lpstr>Grouted Tile</vt:lpstr>
      <vt:lpstr>Near-Perfect Match</vt:lpstr>
      <vt:lpstr>Light Fixture Hung</vt:lpstr>
      <vt:lpstr>Placement of First Cabinets</vt:lpstr>
      <vt:lpstr>Another View of the Cabinets</vt:lpstr>
      <vt:lpstr>Another View</vt:lpstr>
      <vt:lpstr>Two Additional Views</vt:lpstr>
      <vt:lpstr>The Island Bar</vt:lpstr>
      <vt:lpstr>Beautiful Woods, space for Oven and Refrigerator</vt:lpstr>
      <vt:lpstr>Island storage, perfectly hidden, Designed to hold a set of beautiful, But rarely used dishes.  </vt:lpstr>
      <vt:lpstr>Bosch Microwave Drawer, Elkin “Smart” Sink.</vt:lpstr>
      <vt:lpstr>Let there be light! Much of the lighting is on rheostats (dimmer switches) for mood alteration.</vt:lpstr>
      <vt:lpstr>Lighting progresses, bar reefer installed</vt:lpstr>
      <vt:lpstr>S/S Reefer in place, trying out the bar stools</vt:lpstr>
      <vt:lpstr>Prep for final coats, crown mold pre-assembly</vt:lpstr>
      <vt:lpstr>Trailer converts to paint stall, dishwasher before and after using exact cabinet paint.</vt:lpstr>
      <vt:lpstr>Crown molding goes up, mahogany glistens </vt:lpstr>
      <vt:lpstr>Well-planned storage galore. </vt:lpstr>
      <vt:lpstr>More storage . . . </vt:lpstr>
      <vt:lpstr>Still more storage! This required planning. </vt:lpstr>
      <vt:lpstr>Birds perch on our lighting fixture</vt:lpstr>
      <vt:lpstr>Granite finishes the look</vt:lpstr>
      <vt:lpstr>Backsplash blends perfectly</vt:lpstr>
      <vt:lpstr>Check the custom lighting.  Under-bar for mood, above the sink for clarity.</vt:lpstr>
      <vt:lpstr>John attended to every detail.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Keys Kitchen Remodel</dc:title>
  <dc:creator>Lee Rushlow</dc:creator>
  <cp:lastModifiedBy>Lee Rushlow</cp:lastModifiedBy>
  <cp:revision>25</cp:revision>
  <dcterms:created xsi:type="dcterms:W3CDTF">2015-11-17T23:34:15Z</dcterms:created>
  <dcterms:modified xsi:type="dcterms:W3CDTF">2015-12-10T22:01:05Z</dcterms:modified>
</cp:coreProperties>
</file>